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67" r:id="rId3"/>
    <p:sldId id="263" r:id="rId4"/>
    <p:sldId id="257" r:id="rId5"/>
    <p:sldId id="258" r:id="rId6"/>
    <p:sldId id="260" r:id="rId7"/>
    <p:sldId id="264" r:id="rId8"/>
    <p:sldId id="280" r:id="rId9"/>
    <p:sldId id="279" r:id="rId10"/>
    <p:sldId id="271" r:id="rId11"/>
    <p:sldId id="276" r:id="rId12"/>
    <p:sldId id="277" r:id="rId13"/>
    <p:sldId id="278" r:id="rId14"/>
    <p:sldId id="281" r:id="rId15"/>
    <p:sldId id="282" r:id="rId16"/>
    <p:sldId id="272" r:id="rId17"/>
    <p:sldId id="273" r:id="rId18"/>
    <p:sldId id="269" r:id="rId19"/>
    <p:sldId id="270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577C375-780A-49C5-BC3E-3DD6B82C5F86}" type="datetimeFigureOut">
              <a:rPr lang="en-US"/>
              <a:pPr>
                <a:defRPr/>
              </a:pPr>
              <a:t>3/1/2011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5C1540F-7CFE-4837-BFB7-3F1F38492C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3396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0DAD21-80C5-4B71-AF39-0CD39CC938B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411053-9BEC-4E6F-96B3-659BEB6ABCD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2C3BA0-EFF8-43C5-8BE2-D0A199FEC67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B620B6-AD06-4B6C-81E4-96260F48000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95BDC8-4D54-4970-BA2A-307F13DAD03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02F38B-90D0-4F36-8A3D-6B7E34B8C50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Source: http://slmpd.org/crime_stats.html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092B0B-70F6-487B-8109-09D69B6732A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32A278-BA0D-4790-94E0-0D46F433D85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B620B6-AD06-4B6C-81E4-96260F48000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B620B6-AD06-4B6C-81E4-96260F48000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B620B6-AD06-4B6C-81E4-96260F48000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32A278-BA0D-4790-94E0-0D46F433D85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32A278-BA0D-4790-94E0-0D46F433D85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32A278-BA0D-4790-94E0-0D46F433D85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B620B6-AD06-4B6C-81E4-96260F48000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B620B6-AD06-4B6C-81E4-96260F48000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B418F-9996-4851-B672-F7B68894D762}" type="datetimeFigureOut">
              <a:rPr lang="en-US"/>
              <a:pPr>
                <a:defRPr/>
              </a:pPr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28163-A987-42B3-85F8-B123F306AA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DFBF4-8404-4D6B-94D1-D70C5918C51F}" type="datetimeFigureOut">
              <a:rPr lang="en-US"/>
              <a:pPr>
                <a:defRPr/>
              </a:pPr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1389F-90E1-4562-A5B4-E7CD3E313E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C1DD0-670B-40D7-A98B-04AF39B41700}" type="datetimeFigureOut">
              <a:rPr lang="en-US"/>
              <a:pPr>
                <a:defRPr/>
              </a:pPr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C3CF1-E783-407D-A2C5-331A3A07DC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A3315-320A-4E10-8E6C-4309A8A91B29}" type="datetimeFigureOut">
              <a:rPr lang="en-US"/>
              <a:pPr>
                <a:defRPr/>
              </a:pPr>
              <a:t>3/1/2011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0CA5A-B030-4096-8E69-37B87F5709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7726A-DECD-4C63-B476-5C60C8772BFA}" type="datetimeFigureOut">
              <a:rPr lang="en-US"/>
              <a:pPr>
                <a:defRPr/>
              </a:pPr>
              <a:t>3/1/2011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7D66C-3111-40D4-B55A-BEECA0FC4A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5F3E1-8C12-44F5-9BCE-CFE5A4D6AD56}" type="datetimeFigureOut">
              <a:rPr lang="en-US"/>
              <a:pPr>
                <a:defRPr/>
              </a:pPr>
              <a:t>3/1/2011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81B19-2AC7-498B-98AA-5214BB1199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43F65-AB02-48F1-BF6A-2F117AB87785}" type="datetimeFigureOut">
              <a:rPr lang="en-US"/>
              <a:pPr>
                <a:defRPr/>
              </a:pPr>
              <a:t>3/1/2011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AE4C2-F47E-411F-9C82-EE333111A6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3DD8B-261B-49C2-A484-F31E8C1B4171}" type="datetimeFigureOut">
              <a:rPr lang="en-US"/>
              <a:pPr>
                <a:defRPr/>
              </a:pPr>
              <a:t>3/1/2011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A127F-6C18-4FA1-A220-F88A86354B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4516438" y="993775"/>
            <a:ext cx="1846262" cy="1530350"/>
            <a:chOff x="4718762" y="993075"/>
            <a:chExt cx="1847138" cy="1530439"/>
          </a:xfrm>
        </p:grpSpPr>
        <p:sp>
          <p:nvSpPr>
            <p:cNvPr id="6" name="Oval 5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713F5-7FC9-4B34-A041-815A9246D47C}" type="datetimeFigureOut">
              <a:rPr lang="en-US"/>
              <a:pPr>
                <a:defRPr/>
              </a:pPr>
              <a:t>3/1/2011</a:t>
            </a:fld>
            <a:endParaRPr lang="en-US"/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91C24-BA00-464A-9D40-C4AEFA2EB3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153D7-2753-429E-BF86-18A31E9E754E}" type="datetimeFigureOut">
              <a:rPr lang="en-US"/>
              <a:pPr>
                <a:defRPr/>
              </a:pPr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0D5D4-BF8A-44CB-9F4E-A4B1264A72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96EF3-05F1-4E91-A48B-ACA02669FCC0}" type="datetimeFigureOut">
              <a:rPr lang="en-US"/>
              <a:pPr>
                <a:defRPr/>
              </a:pPr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02956-096E-4DA8-81F4-C93936AEC2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113" y="4941888"/>
            <a:ext cx="611187" cy="61118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400" y="482600"/>
            <a:ext cx="598488" cy="904875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475" y="1887538"/>
            <a:ext cx="609600" cy="60960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588" y="282575"/>
            <a:ext cx="1128712" cy="112871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775" y="1327150"/>
            <a:ext cx="608013" cy="60801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525" y="5611813"/>
            <a:ext cx="738188" cy="73818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588" y="4927600"/>
            <a:ext cx="738187" cy="738188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59" name="Title Placeholder 1"/>
          <p:cNvSpPr>
            <a:spLocks noGrp="1"/>
          </p:cNvSpPr>
          <p:nvPr>
            <p:ph type="title"/>
          </p:nvPr>
        </p:nvSpPr>
        <p:spPr bwMode="auto">
          <a:xfrm>
            <a:off x="1009650" y="676275"/>
            <a:ext cx="71247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6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09650" y="1806575"/>
            <a:ext cx="7124700" cy="405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13" y="59515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98E79E8-0E13-47B3-820E-0E2F518315CC}" type="datetimeFigureOut">
              <a:rPr lang="en-US"/>
              <a:pPr>
                <a:defRPr/>
              </a:pPr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1100" y="5951538"/>
            <a:ext cx="525621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3088" y="5951538"/>
            <a:ext cx="60801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049D7BC-7EE5-4FA3-8310-B20CD641DB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3988" y="2698750"/>
            <a:ext cx="468312" cy="46831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663" y="3167063"/>
            <a:ext cx="458787" cy="45878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5" r:id="rId9"/>
    <p:sldLayoutId id="2147483693" r:id="rId10"/>
    <p:sldLayoutId id="2147483694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Trebuchet MS" pitchFamily="34" charset="0"/>
          <a:cs typeface="Trebuchet M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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990600" y="685800"/>
            <a:ext cx="7116763" cy="1470025"/>
          </a:xfrm>
        </p:spPr>
        <p:txBody>
          <a:bodyPr/>
          <a:lstStyle/>
          <a:p>
            <a:pPr algn="ctr" eaLnBrk="1" hangingPunct="1"/>
            <a:r>
              <a:rPr lang="en-US" smtClean="0">
                <a:cs typeface="Trebuchet MS" pitchFamily="34" charset="0"/>
              </a:rPr>
              <a:t>Decision Support System’s </a:t>
            </a:r>
            <a:r>
              <a:rPr lang="en-US" smtClean="0">
                <a:ea typeface="Verdana" pitchFamily="34" charset="0"/>
                <a:cs typeface="Verdana" pitchFamily="34" charset="0"/>
              </a:rPr>
              <a:t>Crime in St. Louis Study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990600" y="2971800"/>
            <a:ext cx="7116763" cy="2895600"/>
          </a:xfrm>
        </p:spPr>
        <p:txBody>
          <a:bodyPr/>
          <a:lstStyle/>
          <a:p>
            <a:pPr algn="ctr" eaLnBrk="1" hangingPunct="1"/>
            <a:r>
              <a:rPr lang="en-US" smtClean="0">
                <a:ea typeface="Verdana" pitchFamily="34" charset="0"/>
                <a:cs typeface="Verdana" pitchFamily="34" charset="0"/>
              </a:rPr>
              <a:t>By: </a:t>
            </a:r>
          </a:p>
          <a:p>
            <a:pPr algn="ctr" eaLnBrk="1" hangingPunct="1"/>
            <a:r>
              <a:rPr lang="en-US" u="sng" smtClean="0">
                <a:ea typeface="Verdana" pitchFamily="34" charset="0"/>
                <a:cs typeface="Verdana" pitchFamily="34" charset="0"/>
              </a:rPr>
              <a:t>Group D</a:t>
            </a:r>
          </a:p>
          <a:p>
            <a:pPr algn="ctr" eaLnBrk="1" hangingPunct="1"/>
            <a:r>
              <a:rPr lang="en-US" smtClean="0">
                <a:ea typeface="Verdana" pitchFamily="34" charset="0"/>
                <a:cs typeface="Verdana" pitchFamily="34" charset="0"/>
              </a:rPr>
              <a:t>Brian Howard</a:t>
            </a:r>
          </a:p>
          <a:p>
            <a:pPr algn="ctr" eaLnBrk="1" hangingPunct="1"/>
            <a:r>
              <a:rPr lang="en-US" smtClean="0">
                <a:ea typeface="Verdana" pitchFamily="34" charset="0"/>
                <a:cs typeface="Verdana" pitchFamily="34" charset="0"/>
              </a:rPr>
              <a:t>Dhiraj Kumar</a:t>
            </a:r>
          </a:p>
          <a:p>
            <a:pPr algn="ctr" eaLnBrk="1" hangingPunct="1"/>
            <a:r>
              <a:rPr lang="en-US" smtClean="0">
                <a:ea typeface="Verdana" pitchFamily="34" charset="0"/>
                <a:cs typeface="Verdana" pitchFamily="34" charset="0"/>
              </a:rPr>
              <a:t>Katie Vogel</a:t>
            </a:r>
          </a:p>
          <a:p>
            <a:pPr algn="ctr" eaLnBrk="1" hangingPunct="1"/>
            <a:r>
              <a:rPr lang="en-US" smtClean="0">
                <a:ea typeface="Verdana" pitchFamily="34" charset="0"/>
                <a:cs typeface="Verdana" pitchFamily="34" charset="0"/>
              </a:rPr>
              <a:t>Tim Stahlman</a:t>
            </a:r>
          </a:p>
          <a:p>
            <a:pPr algn="ctr" eaLnBrk="1" hangingPunct="1"/>
            <a:endParaRPr lang="en-US" smtClean="0">
              <a:ea typeface="Verdana" pitchFamily="34" charset="0"/>
              <a:cs typeface="Verdana" pitchFamily="34" charset="0"/>
            </a:endParaRPr>
          </a:p>
          <a:p>
            <a:pPr algn="ctr" eaLnBrk="1" hangingPunct="1"/>
            <a:endParaRPr lang="en-US" smtClean="0"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990600" y="1219200"/>
            <a:ext cx="7124700" cy="1295400"/>
          </a:xfrm>
        </p:spPr>
        <p:txBody>
          <a:bodyPr/>
          <a:lstStyle/>
          <a:p>
            <a:pPr algn="ctr" eaLnBrk="1" hangingPunct="1"/>
            <a:r>
              <a:rPr lang="en-US" sz="4000" smtClean="0">
                <a:cs typeface="Trebuchet MS" pitchFamily="34" charset="0"/>
              </a:rPr>
              <a:t>Objective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1009650" y="2743200"/>
            <a:ext cx="7124700" cy="3116263"/>
          </a:xfrm>
        </p:spPr>
        <p:txBody>
          <a:bodyPr/>
          <a:lstStyle/>
          <a:p>
            <a:pPr eaLnBrk="1" hangingPunct="1"/>
            <a:r>
              <a:rPr lang="en-US" smtClean="0"/>
              <a:t>To predict where crime will occur in the city of St. Louis</a:t>
            </a:r>
          </a:p>
          <a:p>
            <a:pPr lvl="1" eaLnBrk="1" hangingPunct="1"/>
            <a:r>
              <a:rPr lang="en-US" smtClean="0"/>
              <a:t>Specifically homicides</a:t>
            </a:r>
          </a:p>
          <a:p>
            <a:pPr eaLnBrk="1" hangingPunct="1"/>
            <a:r>
              <a:rPr lang="en-US" smtClean="0"/>
              <a:t>We are to predict the location and number of unlawful homicides where there is intent to kill in St. Louis City for 2011</a:t>
            </a:r>
          </a:p>
        </p:txBody>
      </p:sp>
    </p:spTree>
    <p:extLst>
      <p:ext uri="{BB962C8B-B14F-4D97-AF65-F5344CB8AC3E}">
        <p14:creationId xmlns:p14="http://schemas.microsoft.com/office/powerpoint/2010/main" xmlns="" val="158744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Trebuchet MS" pitchFamily="34" charset="0"/>
              </a:rPr>
              <a:t>Project Process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Collect the data</a:t>
            </a:r>
          </a:p>
          <a:p>
            <a:pPr eaLnBrk="1" hangingPunct="1"/>
            <a:r>
              <a:rPr lang="en-US" smtClean="0"/>
              <a:t>Analyze</a:t>
            </a:r>
            <a:r>
              <a:rPr lang="en-US" b="1" smtClean="0"/>
              <a:t> (Data Mining)</a:t>
            </a:r>
            <a:endParaRPr lang="en-US" smtClean="0"/>
          </a:p>
          <a:p>
            <a:pPr lvl="2" eaLnBrk="1" hangingPunct="1"/>
            <a:r>
              <a:rPr lang="en-US" smtClean="0"/>
              <a:t>Formulate the problem.</a:t>
            </a:r>
          </a:p>
          <a:p>
            <a:pPr lvl="2" eaLnBrk="1" hangingPunct="1"/>
            <a:r>
              <a:rPr lang="en-US" smtClean="0"/>
              <a:t>Accumulate data.</a:t>
            </a:r>
          </a:p>
          <a:p>
            <a:pPr lvl="2" eaLnBrk="1" hangingPunct="1"/>
            <a:r>
              <a:rPr lang="en-US" smtClean="0"/>
              <a:t>Transform and select data.</a:t>
            </a:r>
          </a:p>
          <a:p>
            <a:pPr lvl="2" eaLnBrk="1" hangingPunct="1"/>
            <a:r>
              <a:rPr lang="en-US" smtClean="0"/>
              <a:t>Train models.</a:t>
            </a:r>
          </a:p>
          <a:p>
            <a:pPr lvl="2" eaLnBrk="1" hangingPunct="1"/>
            <a:r>
              <a:rPr lang="en-US" smtClean="0"/>
              <a:t>Evaluate models.</a:t>
            </a:r>
          </a:p>
          <a:p>
            <a:pPr lvl="2" eaLnBrk="1" hangingPunct="1"/>
            <a:r>
              <a:rPr lang="en-US" smtClean="0"/>
              <a:t>Deploy models.</a:t>
            </a:r>
          </a:p>
          <a:p>
            <a:pPr lvl="2" eaLnBrk="1" hangingPunct="1"/>
            <a:r>
              <a:rPr lang="en-US" smtClean="0"/>
              <a:t>Monitor results.</a:t>
            </a:r>
          </a:p>
          <a:p>
            <a:pPr eaLnBrk="1" hangingPunct="1"/>
            <a:r>
              <a:rPr lang="en-US" smtClean="0"/>
              <a:t>Present the result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>
                <a:cs typeface="Trebuchet MS" pitchFamily="34" charset="0"/>
              </a:rPr>
              <a:t>Current Statistics for the City of St. Louis - July 2009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According to City-data.com:</a:t>
            </a:r>
          </a:p>
          <a:p>
            <a:pPr lvl="1" eaLnBrk="1" hangingPunct="1"/>
            <a:r>
              <a:rPr lang="en-US" smtClean="0"/>
              <a:t>St. Louis’s population is 356,587</a:t>
            </a:r>
          </a:p>
          <a:p>
            <a:pPr lvl="1" eaLnBrk="1" hangingPunct="1"/>
            <a:r>
              <a:rPr lang="en-US" smtClean="0"/>
              <a:t>There are 5,758 people per square mile</a:t>
            </a:r>
          </a:p>
          <a:p>
            <a:pPr lvl="1" eaLnBrk="1" hangingPunct="1"/>
            <a:r>
              <a:rPr lang="en-US" smtClean="0"/>
              <a:t>68,917 county owner-occupied houses and condos</a:t>
            </a:r>
          </a:p>
          <a:p>
            <a:pPr lvl="1" eaLnBrk="1" hangingPunct="1"/>
            <a:r>
              <a:rPr lang="en-US" smtClean="0"/>
              <a:t>78,159 renter-occupied apartments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St. Louis Crime Homicides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381000"/>
            <a:ext cx="3819525" cy="621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Content Placeholder 3" descr="St. Louis Districts.jpg"/>
          <p:cNvPicPr>
            <a:picLocks noGrp="1" noChangeAspect="1"/>
          </p:cNvPicPr>
          <p:nvPr>
            <p:ph idx="4294967295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304800"/>
            <a:ext cx="4419600" cy="5838825"/>
          </a:xfrm>
        </p:spPr>
      </p:pic>
      <p:sp>
        <p:nvSpPr>
          <p:cNvPr id="9" name="Rectangle 8"/>
          <p:cNvSpPr/>
          <p:nvPr/>
        </p:nvSpPr>
        <p:spPr>
          <a:xfrm>
            <a:off x="4038600" y="-1066800"/>
            <a:ext cx="6705600" cy="8763000"/>
          </a:xfrm>
          <a:prstGeom prst="rect">
            <a:avLst/>
          </a:prstGeom>
          <a:blipFill>
            <a:blip r:embed="rId5" cstate="print">
              <a:alphaModFix amt="49000"/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8600" y="152400"/>
            <a:ext cx="3124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Map of St. Louis By District:</a:t>
            </a:r>
          </a:p>
          <a:p>
            <a:r>
              <a:rPr lang="en-US" sz="2400" dirty="0" smtClean="0"/>
              <a:t>Homicides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76800" y="0"/>
            <a:ext cx="4267200" cy="6815138"/>
          </a:xfrm>
        </p:spPr>
      </p:pic>
      <p:pic>
        <p:nvPicPr>
          <p:cNvPr id="9219" name="Content Placeholder 3" descr="St. Louis Districts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4800"/>
            <a:ext cx="4419600" cy="583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28600" y="152400"/>
            <a:ext cx="3124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Map of St. Louis By District:</a:t>
            </a:r>
          </a:p>
          <a:p>
            <a:r>
              <a:rPr lang="en-US" sz="2400" dirty="0" smtClean="0"/>
              <a:t>Related Crime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7124700" cy="609600"/>
          </a:xfrm>
        </p:spPr>
        <p:txBody>
          <a:bodyPr/>
          <a:lstStyle/>
          <a:p>
            <a:pPr eaLnBrk="1" hangingPunct="1"/>
            <a:r>
              <a:rPr lang="en-US" dirty="0" smtClean="0">
                <a:cs typeface="Trebuchet MS" pitchFamily="34" charset="0"/>
              </a:rPr>
              <a:t>Sample Data By Neighborhood</a:t>
            </a:r>
          </a:p>
        </p:txBody>
      </p:sp>
      <p:pic>
        <p:nvPicPr>
          <p:cNvPr id="10243" name="Content Placeholder 4" descr="Crime Example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50888" y="990600"/>
            <a:ext cx="7583487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Crime Statistics 2010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009650" y="1806575"/>
          <a:ext cx="71247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2350"/>
                <a:gridCol w="35623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District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 Murder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District –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District –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District –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District –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District – 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District – 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District – 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District – 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District – 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Unknown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Crime Statistics 2009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09650" y="1806575"/>
          <a:ext cx="71247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2350"/>
                <a:gridCol w="35623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District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 Murder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District –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District –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District –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District –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District – 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District – 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District – 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District – 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District – 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Unknown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>
                <a:cs typeface="Trebuchet MS" pitchFamily="34" charset="0"/>
              </a:rPr>
              <a:t>Relationship Between Neighborhood and Total Crime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600200"/>
            <a:ext cx="8848684" cy="4717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030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>
                <a:cs typeface="Trebuchet MS" pitchFamily="34" charset="0"/>
              </a:rPr>
              <a:t>Model A Variables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X1: Year 2007</a:t>
            </a:r>
          </a:p>
          <a:p>
            <a:pPr eaLnBrk="1" hangingPunct="1"/>
            <a:r>
              <a:rPr lang="en-US" dirty="0" smtClean="0"/>
              <a:t>X2: Year 2008</a:t>
            </a:r>
          </a:p>
          <a:p>
            <a:pPr eaLnBrk="1" hangingPunct="1"/>
            <a:r>
              <a:rPr lang="en-US" dirty="0" smtClean="0"/>
              <a:t>X3: Year 2009</a:t>
            </a:r>
          </a:p>
          <a:p>
            <a:pPr eaLnBrk="1" hangingPunct="1"/>
            <a:r>
              <a:rPr lang="en-US" dirty="0" smtClean="0"/>
              <a:t>X4: Year 2010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>
                <a:cs typeface="Trebuchet MS" pitchFamily="34" charset="0"/>
              </a:rPr>
              <a:t>Formula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0" y="1806575"/>
            <a:ext cx="9144000" cy="4052888"/>
          </a:xfrm>
        </p:spPr>
        <p:txBody>
          <a:bodyPr/>
          <a:lstStyle/>
          <a:p>
            <a:pPr eaLnBrk="1" hangingPunct="1">
              <a:buNone/>
            </a:pPr>
            <a:r>
              <a:rPr lang="en-US" sz="2800" dirty="0" smtClean="0"/>
              <a:t>Y = -0.13(x1)+0.175(x2)+.0661(x3)+.869(x4 ) – 19.909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>
                <a:cs typeface="Trebuchet MS" pitchFamily="34" charset="0"/>
              </a:rPr>
              <a:t>Regression Statistics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09650" y="1806575"/>
          <a:ext cx="71247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2350"/>
                <a:gridCol w="356235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Multiple</a:t>
                      </a:r>
                      <a:r>
                        <a:rPr lang="en-US" baseline="0" dirty="0" smtClean="0"/>
                        <a:t> 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0.98574112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 Square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0.97168555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Adjusted R Square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0.970337248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Standard Error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60.5350068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No. of Observations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89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>
                <a:cs typeface="Trebuchet MS" pitchFamily="34" charset="0"/>
              </a:rPr>
              <a:t>Crime Data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>
              <a:latin typeface="Arial"/>
            </a:endParaRPr>
          </a:p>
          <a:p>
            <a:endParaRPr lang="en-US" dirty="0"/>
          </a:p>
        </p:txBody>
      </p:sp>
      <p:pic>
        <p:nvPicPr>
          <p:cNvPr id="5" name="Picture 4" descr="Crime_Dat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657350"/>
            <a:ext cx="86868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024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>
                <a:cs typeface="Trebuchet MS" pitchFamily="34" charset="0"/>
              </a:rPr>
              <a:t>Crime By Neighborhood</a:t>
            </a:r>
          </a:p>
        </p:txBody>
      </p:sp>
      <p:pic>
        <p:nvPicPr>
          <p:cNvPr id="5" name="Content Placeholder 4" descr="Crime_By_neighbourhood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8600" y="1806575"/>
            <a:ext cx="8458200" cy="4052888"/>
          </a:xfrm>
        </p:spPr>
      </p:pic>
    </p:spTree>
    <p:extLst>
      <p:ext uri="{BB962C8B-B14F-4D97-AF65-F5344CB8AC3E}">
        <p14:creationId xmlns:p14="http://schemas.microsoft.com/office/powerpoint/2010/main" xmlns="" val="350024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>
                <a:cs typeface="Trebuchet MS" pitchFamily="34" charset="0"/>
              </a:rPr>
              <a:t>Forecast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04272" y="1806575"/>
            <a:ext cx="5935456" cy="4052888"/>
          </a:xfrm>
        </p:spPr>
      </p:pic>
    </p:spTree>
    <p:extLst>
      <p:ext uri="{BB962C8B-B14F-4D97-AF65-F5344CB8AC3E}">
        <p14:creationId xmlns:p14="http://schemas.microsoft.com/office/powerpoint/2010/main" xmlns="" val="350024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a direct correlation between the neighborhood location and the homicide rate</a:t>
            </a:r>
          </a:p>
          <a:p>
            <a:r>
              <a:rPr lang="en-US" dirty="0" smtClean="0"/>
              <a:t>Neighborhoods within wards 5, 6 and 7 contain the worst homicide rates</a:t>
            </a:r>
          </a:p>
          <a:p>
            <a:r>
              <a:rPr lang="en-US" dirty="0" smtClean="0"/>
              <a:t>These areas are close to Interstate 70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>
                <a:cs typeface="Trebuchet MS" pitchFamily="34" charset="0"/>
              </a:rPr>
              <a:t>References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V.L. </a:t>
            </a:r>
            <a:r>
              <a:rPr lang="en-US" dirty="0" err="1" smtClean="0"/>
              <a:t>Sauter</a:t>
            </a:r>
            <a:r>
              <a:rPr lang="en-US" dirty="0" smtClean="0"/>
              <a:t>, </a:t>
            </a:r>
            <a:r>
              <a:rPr lang="en-US" i="1" dirty="0" smtClean="0"/>
              <a:t>Decision Support Systems For Business Intelligence, </a:t>
            </a:r>
            <a:r>
              <a:rPr lang="en-US" dirty="0" smtClean="0"/>
              <a:t>New York: John Wiley &amp; Sons, 2011.</a:t>
            </a:r>
          </a:p>
          <a:p>
            <a:r>
              <a:rPr lang="en-US" i="1" dirty="0" smtClean="0"/>
              <a:t>Analytics </a:t>
            </a:r>
            <a:r>
              <a:rPr lang="en-US" i="1" dirty="0" smtClean="0"/>
              <a:t>X</a:t>
            </a:r>
            <a:r>
              <a:rPr lang="en-US" dirty="0" smtClean="0"/>
              <a:t>. </a:t>
            </a:r>
            <a:r>
              <a:rPr lang="en-US" dirty="0" err="1" smtClean="0"/>
              <a:t>N.p</a:t>
            </a:r>
            <a:r>
              <a:rPr lang="en-US" dirty="0" smtClean="0"/>
              <a:t>., 2011. Web. 1 Mar. 2011. &lt;http://www.analyticsx.com/rulesfaq.html&gt;. </a:t>
            </a:r>
          </a:p>
          <a:p>
            <a:r>
              <a:rPr lang="en-US" dirty="0" smtClean="0"/>
              <a:t>"Crime Statistics." </a:t>
            </a:r>
            <a:r>
              <a:rPr lang="en-US" i="1" dirty="0" smtClean="0"/>
              <a:t>Metropolitan Police Department</a:t>
            </a:r>
            <a:r>
              <a:rPr lang="en-US" dirty="0" smtClean="0"/>
              <a:t>. </a:t>
            </a:r>
            <a:r>
              <a:rPr lang="en-US" dirty="0" err="1" smtClean="0"/>
              <a:t>N.p</a:t>
            </a:r>
            <a:r>
              <a:rPr lang="en-US" dirty="0" smtClean="0"/>
              <a:t>., 2011. Web. 1 Mar. 2011. &lt;http://slmpd.org/crime_stats.html&gt;. </a:t>
            </a:r>
            <a:endParaRPr lang="en-US" dirty="0" smtClean="0"/>
          </a:p>
          <a:p>
            <a:r>
              <a:rPr lang="en-US" dirty="0" smtClean="0"/>
              <a:t>Tonya, </a:t>
            </a:r>
            <a:r>
              <a:rPr lang="en-US" dirty="0" err="1" smtClean="0"/>
              <a:t>Balan</a:t>
            </a:r>
            <a:r>
              <a:rPr lang="en-US" dirty="0" smtClean="0"/>
              <a:t>: Understanding </a:t>
            </a:r>
            <a:r>
              <a:rPr lang="en-US" dirty="0" err="1" smtClean="0"/>
              <a:t>Analytix</a:t>
            </a:r>
            <a:r>
              <a:rPr lang="en-US" dirty="0" smtClean="0"/>
              <a:t>, </a:t>
            </a:r>
            <a:r>
              <a:rPr lang="en-US" dirty="0" err="1" smtClean="0"/>
              <a:t>SASCom</a:t>
            </a:r>
            <a:r>
              <a:rPr lang="en-US" dirty="0" smtClean="0"/>
              <a:t> Magazine, Jan</a:t>
            </a:r>
            <a:r>
              <a:rPr lang="en-US" dirty="0" smtClean="0"/>
              <a:t>, 2010 </a:t>
            </a:r>
          </a:p>
          <a:p>
            <a:r>
              <a:rPr lang="en-US" dirty="0" err="1" smtClean="0"/>
              <a:t>Sauter</a:t>
            </a:r>
            <a:r>
              <a:rPr lang="en-US" dirty="0" smtClean="0"/>
              <a:t>, Vicki L. </a:t>
            </a:r>
            <a:r>
              <a:rPr lang="en-US" i="1" dirty="0" smtClean="0"/>
              <a:t>Decision Support Systems for Business Intelligence</a:t>
            </a:r>
            <a:r>
              <a:rPr lang="en-US" dirty="0" smtClean="0"/>
              <a:t>. Ed. Vicki L. </a:t>
            </a:r>
            <a:r>
              <a:rPr lang="en-US" dirty="0" err="1" smtClean="0"/>
              <a:t>Sauter</a:t>
            </a:r>
            <a:r>
              <a:rPr lang="en-US" dirty="0" smtClean="0"/>
              <a:t>. University of Missouri - St. Louis, 15 Jan. 2011. Web. 1 Mar. 2011. &lt;http://www.umsl.edu/~sauterv/DSS/6833start.html&gt;.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9929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>
                <a:cs typeface="Trebuchet MS" pitchFamily="34" charset="0"/>
              </a:rPr>
              <a:t>Questions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9912" y="2375694"/>
            <a:ext cx="2924175" cy="2914650"/>
          </a:xfrm>
        </p:spPr>
      </p:pic>
    </p:spTree>
    <p:extLst>
      <p:ext uri="{BB962C8B-B14F-4D97-AF65-F5344CB8AC3E}">
        <p14:creationId xmlns:p14="http://schemas.microsoft.com/office/powerpoint/2010/main" xmlns="" val="169929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mmer">
  <a:themeElements>
    <a:clrScheme name="Summer">
      <a:dk1>
        <a:sysClr val="windowText" lastClr="000000"/>
      </a:dk1>
      <a:lt1>
        <a:sysClr val="window" lastClr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Summer</Template>
  <TotalTime>360</TotalTime>
  <Words>467</Words>
  <Application>Microsoft Office PowerPoint</Application>
  <PresentationFormat>On-screen Show (4:3)</PresentationFormat>
  <Paragraphs>134</Paragraphs>
  <Slides>19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Summer</vt:lpstr>
      <vt:lpstr>Decision Support System’s Crime in St. Louis Study</vt:lpstr>
      <vt:lpstr>Objective</vt:lpstr>
      <vt:lpstr>Project Process</vt:lpstr>
      <vt:lpstr>Current Statistics for the City of St. Louis - July 2009</vt:lpstr>
      <vt:lpstr>Slide 5</vt:lpstr>
      <vt:lpstr>Slide 6</vt:lpstr>
      <vt:lpstr>Sample Data By Neighborhood</vt:lpstr>
      <vt:lpstr>Crime Statistics 2010</vt:lpstr>
      <vt:lpstr>Crime Statistics 2009</vt:lpstr>
      <vt:lpstr>Relationship Between Neighborhood and Total Crime</vt:lpstr>
      <vt:lpstr>Model A Variables</vt:lpstr>
      <vt:lpstr>Formula</vt:lpstr>
      <vt:lpstr>Regression Statistics</vt:lpstr>
      <vt:lpstr>Crime Data</vt:lpstr>
      <vt:lpstr>Crime By Neighborhood</vt:lpstr>
      <vt:lpstr>Forecast</vt:lpstr>
      <vt:lpstr>Summary of Results</vt:lpstr>
      <vt:lpstr>References</vt:lpstr>
      <vt:lpstr>Questions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Information Technology Services</cp:lastModifiedBy>
  <cp:revision>46</cp:revision>
  <dcterms:modified xsi:type="dcterms:W3CDTF">2011-03-02T00:56:02Z</dcterms:modified>
</cp:coreProperties>
</file>